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840" r:id="rId1"/>
  </p:sldMasterIdLst>
  <p:handoutMasterIdLst>
    <p:handoutMasterId r:id="rId14"/>
  </p:handoutMasterIdLst>
  <p:sldIdLst>
    <p:sldId id="256" r:id="rId2"/>
    <p:sldId id="257" r:id="rId3"/>
    <p:sldId id="262" r:id="rId4"/>
    <p:sldId id="260" r:id="rId5"/>
    <p:sldId id="264" r:id="rId6"/>
    <p:sldId id="265" r:id="rId7"/>
    <p:sldId id="266" r:id="rId8"/>
    <p:sldId id="269" r:id="rId9"/>
    <p:sldId id="261" r:id="rId10"/>
    <p:sldId id="270" r:id="rId11"/>
    <p:sldId id="271" r:id="rId12"/>
    <p:sldId id="268" r:id="rId13"/>
  </p:sldIdLst>
  <p:sldSz cx="12192000" cy="6858000"/>
  <p:notesSz cx="6954838" cy="9240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16945A92-70C6-473E-A6F5-DFD342905C02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B1A072AC-330A-473A-A993-BA47537BD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16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8/24/2017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8/24/2017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eras of our history course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19"/>
            <a:ext cx="8074152" cy="1432131"/>
          </a:xfrm>
        </p:spPr>
        <p:txBody>
          <a:bodyPr>
            <a:noAutofit/>
          </a:bodyPr>
          <a:lstStyle/>
          <a:p>
            <a:r>
              <a:rPr lang="en-US" sz="2800" dirty="0" smtClean="0"/>
              <a:t>August __, </a:t>
            </a:r>
            <a:r>
              <a:rPr lang="en-US" sz="2800" dirty="0" smtClean="0"/>
              <a:t>2017 </a:t>
            </a:r>
            <a:endParaRPr lang="en-US" sz="2800" dirty="0"/>
          </a:p>
          <a:p>
            <a:endParaRPr lang="en-US" sz="2800" i="1" dirty="0" smtClean="0"/>
          </a:p>
          <a:p>
            <a:r>
              <a:rPr lang="en-US" sz="2800" i="1" dirty="0" smtClean="0"/>
              <a:t>Notes 1.1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23669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823" y="0"/>
            <a:ext cx="10959922" cy="1661375"/>
          </a:xfrm>
        </p:spPr>
        <p:txBody>
          <a:bodyPr>
            <a:normAutofit/>
          </a:bodyPr>
          <a:lstStyle/>
          <a:p>
            <a:r>
              <a:rPr lang="en-US" sz="4400" dirty="0" smtClean="0"/>
              <a:t>Era 2: Exploration &amp; Trade across oceans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761" y="1455312"/>
            <a:ext cx="11165984" cy="500949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8194" name="Picture 2" descr="http://webteach.mc.uky.edu/geo330/subcontinent/maps/europeanexploration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61" y="1259548"/>
            <a:ext cx="10496281" cy="5318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41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519" y="330086"/>
            <a:ext cx="10058400" cy="1176356"/>
          </a:xfrm>
        </p:spPr>
        <p:txBody>
          <a:bodyPr/>
          <a:lstStyle/>
          <a:p>
            <a:r>
              <a:rPr lang="en-US" dirty="0" smtClean="0"/>
              <a:t>Era 2: 1400-1700s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403797"/>
            <a:ext cx="10058400" cy="4768403"/>
          </a:xfrm>
        </p:spPr>
        <p:txBody>
          <a:bodyPr/>
          <a:lstStyle/>
          <a:p>
            <a:pPr algn="ctr"/>
            <a:r>
              <a:rPr lang="en-US" sz="2400" dirty="0" smtClean="0"/>
              <a:t>Regional Populations in Millions</a:t>
            </a:r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572954"/>
              </p:ext>
            </p:extLst>
          </p:nvPr>
        </p:nvGraphicFramePr>
        <p:xfrm>
          <a:off x="540909" y="1918954"/>
          <a:ext cx="11050076" cy="4851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519"/>
                <a:gridCol w="2762519"/>
                <a:gridCol w="2762519"/>
                <a:gridCol w="2762519"/>
              </a:tblGrid>
              <a:tr h="781318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1400 CE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1600 CE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1800 CE</a:t>
                      </a:r>
                      <a:endParaRPr lang="en-US" sz="2800" dirty="0"/>
                    </a:p>
                  </a:txBody>
                  <a:tcPr/>
                </a:tc>
              </a:tr>
              <a:tr h="78131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China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330</a:t>
                      </a:r>
                      <a:endParaRPr lang="en-US" sz="2800" dirty="0"/>
                    </a:p>
                  </a:txBody>
                  <a:tcPr/>
                </a:tc>
              </a:tr>
              <a:tr h="78131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India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145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180</a:t>
                      </a:r>
                      <a:endParaRPr lang="en-US" sz="2800" dirty="0"/>
                    </a:p>
                  </a:txBody>
                  <a:tcPr/>
                </a:tc>
              </a:tr>
              <a:tr h="78131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Europe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146</a:t>
                      </a:r>
                      <a:endParaRPr lang="en-US" sz="2800" dirty="0"/>
                    </a:p>
                  </a:txBody>
                  <a:tcPr/>
                </a:tc>
              </a:tr>
              <a:tr h="78131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Sub-Saharan Africa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92</a:t>
                      </a:r>
                      <a:endParaRPr lang="en-US" sz="2800" dirty="0"/>
                    </a:p>
                  </a:txBody>
                  <a:tcPr/>
                </a:tc>
              </a:tr>
              <a:tr h="781318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Latin America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19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503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944" y="463639"/>
            <a:ext cx="10484304" cy="1630337"/>
          </a:xfrm>
        </p:spPr>
        <p:txBody>
          <a:bodyPr/>
          <a:lstStyle/>
          <a:p>
            <a:r>
              <a:rPr lang="en-US" dirty="0" smtClean="0"/>
              <a:t>Era 2: 1400-1700s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944" y="1944710"/>
            <a:ext cx="10484304" cy="4227490"/>
          </a:xfrm>
        </p:spPr>
        <p:txBody>
          <a:bodyPr/>
          <a:lstStyle/>
          <a:p>
            <a:r>
              <a:rPr lang="en-US" sz="3600" dirty="0"/>
              <a:t>Global population dramatically increases </a:t>
            </a:r>
            <a:endParaRPr lang="en-US" sz="3600" dirty="0" smtClean="0"/>
          </a:p>
          <a:p>
            <a:pPr lvl="1"/>
            <a:r>
              <a:rPr lang="en-US" sz="3200" dirty="0" smtClean="0"/>
              <a:t>1400: 400 million</a:t>
            </a:r>
          </a:p>
          <a:p>
            <a:pPr lvl="1"/>
            <a:r>
              <a:rPr lang="en-US" sz="3200" dirty="0" smtClean="0"/>
              <a:t>1700: 650 million</a:t>
            </a:r>
            <a:endParaRPr lang="en-US" sz="3200" dirty="0"/>
          </a:p>
          <a:p>
            <a:r>
              <a:rPr lang="en-US" sz="3600" dirty="0"/>
              <a:t>Rise of Europeans’ political and military power relative to the rest of the world</a:t>
            </a:r>
          </a:p>
          <a:p>
            <a:r>
              <a:rPr lang="en-US" sz="3600" dirty="0" smtClean="0"/>
              <a:t>“scientific” thinking increases and challenges long-held religious perspectives </a:t>
            </a:r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5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873" y="214176"/>
            <a:ext cx="10058400" cy="1609344"/>
          </a:xfrm>
        </p:spPr>
        <p:txBody>
          <a:bodyPr/>
          <a:lstStyle/>
          <a:p>
            <a:r>
              <a:rPr lang="en-US" dirty="0" smtClean="0"/>
              <a:t>A Lot of things happen at once…</a:t>
            </a:r>
            <a:endParaRPr lang="en-US" dirty="0"/>
          </a:p>
        </p:txBody>
      </p:sp>
      <p:pic>
        <p:nvPicPr>
          <p:cNvPr id="1026" name="Picture 2" descr="https://pearlsofprofundity.files.wordpress.com/2013/02/remote-control-1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686" y="1944710"/>
            <a:ext cx="6426557" cy="481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7882" y="1823520"/>
            <a:ext cx="4842456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dirty="0" smtClean="0"/>
              <a:t>Different parts of the world have/had different events, but remember—those events often happen(</a:t>
            </a:r>
            <a:r>
              <a:rPr lang="en-US" sz="3800" dirty="0" err="1" smtClean="0"/>
              <a:t>ed</a:t>
            </a:r>
            <a:r>
              <a:rPr lang="en-US" sz="3800" dirty="0" smtClean="0"/>
              <a:t>) simultaneously.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5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" y="39033"/>
            <a:ext cx="10973702" cy="1345844"/>
          </a:xfrm>
        </p:spPr>
        <p:txBody>
          <a:bodyPr/>
          <a:lstStyle/>
          <a:p>
            <a:r>
              <a:rPr lang="en-US" dirty="0" smtClean="0"/>
              <a:t>Era 1: 500-1400 CE</a:t>
            </a:r>
            <a:endParaRPr lang="en-US" dirty="0"/>
          </a:p>
        </p:txBody>
      </p:sp>
      <p:sp>
        <p:nvSpPr>
          <p:cNvPr id="5" name="AutoShape 4" descr="Image result for ancient greek ruins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334850" y="1738648"/>
            <a:ext cx="7017869" cy="493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n-US" sz="3600" dirty="0" smtClean="0"/>
              <a:t>Starts with the end of “ancient Empires”</a:t>
            </a:r>
          </a:p>
          <a:p>
            <a:pPr lvl="1"/>
            <a:r>
              <a:rPr lang="en-US" sz="3600" dirty="0" smtClean="0"/>
              <a:t>Roman Empire, Han China, Persian Empire</a:t>
            </a:r>
          </a:p>
          <a:p>
            <a:r>
              <a:rPr lang="en-US" sz="3600" dirty="0" smtClean="0"/>
              <a:t>Islamic Empire (8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century) &amp; Mongol Empire (</a:t>
            </a:r>
            <a:r>
              <a:rPr lang="en-US" sz="3600" dirty="0" smtClean="0"/>
              <a:t>13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</a:t>
            </a:r>
            <a:r>
              <a:rPr lang="en-US" sz="3600" dirty="0" smtClean="0"/>
              <a:t>century)</a:t>
            </a:r>
          </a:p>
          <a:p>
            <a:pPr marL="0" indent="0">
              <a:buNone/>
            </a:pPr>
            <a:endParaRPr lang="en-US" sz="3600" dirty="0" smtClean="0"/>
          </a:p>
          <a:p>
            <a:r>
              <a:rPr lang="en-US" sz="3600" dirty="0" smtClean="0"/>
              <a:t>Elements of “modern world” become apparent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3082" name="Picture 10" descr="http://static6.businessinsider.com/image/4f0b3b8a69bedd7133000038/rumor-mikhail-prokhorov-is-interested-in-buying-these-ancient-rui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720" y="530042"/>
            <a:ext cx="4559121" cy="341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70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41" y="0"/>
            <a:ext cx="11655380" cy="1764405"/>
          </a:xfrm>
        </p:spPr>
        <p:txBody>
          <a:bodyPr/>
          <a:lstStyle/>
          <a:p>
            <a:r>
              <a:rPr lang="en-US" dirty="0" smtClean="0"/>
              <a:t>Population growth in era 1 (500-1400)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89398" y="2047741"/>
            <a:ext cx="3575697" cy="412445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is our world population today?</a:t>
            </a:r>
          </a:p>
          <a:p>
            <a:endParaRPr lang="en-US" sz="3200" dirty="0" smtClean="0"/>
          </a:p>
          <a:p>
            <a:r>
              <a:rPr lang="en-US" sz="3200" dirty="0" smtClean="0"/>
              <a:t>How does that compare to the world population during Era 1?</a:t>
            </a:r>
            <a:endParaRPr lang="en-US" sz="3200" dirty="0"/>
          </a:p>
        </p:txBody>
      </p:sp>
      <p:pic>
        <p:nvPicPr>
          <p:cNvPr id="6" name="Picture 2" descr="Global Population Tre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095" y="1439058"/>
            <a:ext cx="8126905" cy="460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06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41" y="0"/>
            <a:ext cx="11655380" cy="1764405"/>
          </a:xfrm>
        </p:spPr>
        <p:txBody>
          <a:bodyPr/>
          <a:lstStyle/>
          <a:p>
            <a:r>
              <a:rPr lang="en-US" dirty="0" smtClean="0"/>
              <a:t>Population growth in era 1 (500-1400)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7730" y="1210615"/>
            <a:ext cx="8319752" cy="4829576"/>
          </a:xfrm>
        </p:spPr>
        <p:txBody>
          <a:bodyPr>
            <a:normAutofit/>
          </a:bodyPr>
          <a:lstStyle/>
          <a:p>
            <a:pPr lvl="1"/>
            <a:endParaRPr lang="en-US" sz="3000" dirty="0" smtClean="0"/>
          </a:p>
          <a:p>
            <a:r>
              <a:rPr lang="en-US" sz="3200" dirty="0" smtClean="0"/>
              <a:t>1250 </a:t>
            </a:r>
            <a:r>
              <a:rPr lang="en-US" sz="3200" dirty="0"/>
              <a:t>CE – population of world: </a:t>
            </a:r>
            <a:r>
              <a:rPr lang="en-US" sz="3200" dirty="0" smtClean="0"/>
              <a:t>235 </a:t>
            </a:r>
            <a:r>
              <a:rPr lang="en-US" sz="3200" dirty="0"/>
              <a:t>million </a:t>
            </a:r>
          </a:p>
          <a:p>
            <a:r>
              <a:rPr lang="en-US" sz="3200" dirty="0"/>
              <a:t>1500 CE – population of world: 400 million</a:t>
            </a:r>
          </a:p>
        </p:txBody>
      </p:sp>
      <p:pic>
        <p:nvPicPr>
          <p:cNvPr id="6" name="Picture 2" descr="Global Population Tre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106" y="2975020"/>
            <a:ext cx="4773894" cy="349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77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667" y="373488"/>
            <a:ext cx="10458547" cy="1287888"/>
          </a:xfrm>
        </p:spPr>
        <p:txBody>
          <a:bodyPr/>
          <a:lstStyle/>
          <a:p>
            <a:r>
              <a:rPr lang="en-US" dirty="0" smtClean="0"/>
              <a:t>Reasons for population increase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667" y="1661376"/>
            <a:ext cx="8525815" cy="4288665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Population increased for many reasons, including:</a:t>
            </a:r>
          </a:p>
          <a:p>
            <a:pPr lvl="1"/>
            <a:r>
              <a:rPr lang="en-US" sz="3200" dirty="0"/>
              <a:t>I</a:t>
            </a:r>
            <a:r>
              <a:rPr lang="en-US" sz="3200" dirty="0" smtClean="0"/>
              <a:t>nventions like the </a:t>
            </a:r>
            <a:r>
              <a:rPr lang="en-US" sz="3200" dirty="0"/>
              <a:t>compass, the stern post ship rudder, the astrolabe, and the fore-and-aft, triangle-shaped lateen sail. B</a:t>
            </a:r>
            <a:r>
              <a:rPr lang="en-US" sz="3200" dirty="0" smtClean="0"/>
              <a:t>anking </a:t>
            </a:r>
            <a:r>
              <a:rPr lang="en-US" sz="3200" dirty="0"/>
              <a:t>and business </a:t>
            </a:r>
            <a:r>
              <a:rPr lang="en-US" sz="3200" dirty="0" smtClean="0"/>
              <a:t>became </a:t>
            </a:r>
            <a:r>
              <a:rPr lang="en-US" sz="3200" dirty="0"/>
              <a:t>more </a:t>
            </a:r>
            <a:r>
              <a:rPr lang="en-US" sz="3200" dirty="0" smtClean="0"/>
              <a:t>sophisticated too.  This enables more long-distance trade, which enabled people to have a more varied diet and access to varied products. </a:t>
            </a:r>
            <a:endParaRPr lang="en-US" sz="3200" dirty="0"/>
          </a:p>
          <a:p>
            <a:endParaRPr lang="en-US" dirty="0"/>
          </a:p>
        </p:txBody>
      </p:sp>
      <p:pic>
        <p:nvPicPr>
          <p:cNvPr id="4098" name="Picture 2" descr="Arabisches Astrolab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938" y="1111196"/>
            <a:ext cx="2484594" cy="364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15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028" y="149781"/>
            <a:ext cx="10058400" cy="11896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Trade routes of Era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148" name="Picture 4" descr="Major Trade Routes of Afroeurasia c1300 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375" y="1706290"/>
            <a:ext cx="8422903" cy="493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93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124" y="231820"/>
            <a:ext cx="10394153" cy="1103012"/>
          </a:xfrm>
        </p:spPr>
        <p:txBody>
          <a:bodyPr/>
          <a:lstStyle/>
          <a:p>
            <a:r>
              <a:rPr lang="en-US" dirty="0" smtClean="0"/>
              <a:t>Era 2: 1400-1700s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1114" y="1334832"/>
            <a:ext cx="3515934" cy="4837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Why the hand??</a:t>
            </a:r>
            <a:endParaRPr lang="en-US" sz="2800" dirty="0"/>
          </a:p>
        </p:txBody>
      </p:sp>
      <p:pic>
        <p:nvPicPr>
          <p:cNvPr id="7174" name="Picture 6" descr="https://pbs.twimg.com/profile_images/421718125457858560/qE1bKcQ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006" y="468569"/>
            <a:ext cx="8216721" cy="599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27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183" y="283335"/>
            <a:ext cx="10935065" cy="1159099"/>
          </a:xfrm>
        </p:spPr>
        <p:txBody>
          <a:bodyPr/>
          <a:lstStyle/>
          <a:p>
            <a:r>
              <a:rPr lang="en-US" dirty="0" smtClean="0"/>
              <a:t>Era 2: 1400-1700s 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244" y="1596981"/>
            <a:ext cx="8100811" cy="4765182"/>
          </a:xfrm>
        </p:spPr>
        <p:txBody>
          <a:bodyPr>
            <a:normAutofit/>
          </a:bodyPr>
          <a:lstStyle/>
          <a:p>
            <a:r>
              <a:rPr lang="en-US" sz="4000" i="1" dirty="0" smtClean="0"/>
              <a:t>“The Great Global Convergence”</a:t>
            </a:r>
          </a:p>
          <a:p>
            <a:pPr lvl="2"/>
            <a:r>
              <a:rPr lang="en-US" sz="3600" dirty="0" smtClean="0"/>
              <a:t>Every region of the world became connected to every other region</a:t>
            </a:r>
          </a:p>
          <a:p>
            <a:pPr lvl="2"/>
            <a:r>
              <a:rPr lang="en-US" sz="3600" dirty="0" smtClean="0"/>
              <a:t>For 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time in history, people from Americans began to interact with people from </a:t>
            </a:r>
            <a:r>
              <a:rPr lang="en-US" sz="3600" dirty="0" err="1" smtClean="0"/>
              <a:t>Afroeurasia</a:t>
            </a:r>
            <a:r>
              <a:rPr lang="en-US" sz="3600" dirty="0" smtClean="0"/>
              <a:t> on large scale</a:t>
            </a:r>
          </a:p>
        </p:txBody>
      </p:sp>
      <p:pic>
        <p:nvPicPr>
          <p:cNvPr id="4" name="Picture 6" descr="https://pbs.twimg.com/profile_images/421718125457858560/qE1bKcQ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292818"/>
            <a:ext cx="5552947" cy="405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40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2293</TotalTime>
  <Words>329</Words>
  <Application>Microsoft Office PowerPoint</Application>
  <PresentationFormat>Widescreen</PresentationFormat>
  <Paragraphs>62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Rockwell</vt:lpstr>
      <vt:lpstr>Rockwell Condensed</vt:lpstr>
      <vt:lpstr>Wingdings</vt:lpstr>
      <vt:lpstr>Wood Type</vt:lpstr>
      <vt:lpstr>The eras of our history course</vt:lpstr>
      <vt:lpstr>A Lot of things happen at once…</vt:lpstr>
      <vt:lpstr>Era 1: 500-1400 CE</vt:lpstr>
      <vt:lpstr>Population growth in era 1 (500-1400)</vt:lpstr>
      <vt:lpstr>Population growth in era 1 (500-1400)</vt:lpstr>
      <vt:lpstr>Reasons for population increase</vt:lpstr>
      <vt:lpstr> Trade routes of Era 1</vt:lpstr>
      <vt:lpstr>Era 2: 1400-1700s</vt:lpstr>
      <vt:lpstr>Era 2: 1400-1700s CE</vt:lpstr>
      <vt:lpstr>Era 2: Exploration &amp; Trade across oceans</vt:lpstr>
      <vt:lpstr>Era 2: 1400-1700s</vt:lpstr>
      <vt:lpstr>Era 2: 1400-1700s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Big eras of our history course</dc:title>
  <dc:creator>Elaina</dc:creator>
  <cp:lastModifiedBy>Elaina Barroso</cp:lastModifiedBy>
  <cp:revision>25</cp:revision>
  <cp:lastPrinted>2017-08-24T17:50:45Z</cp:lastPrinted>
  <dcterms:created xsi:type="dcterms:W3CDTF">2015-08-25T12:57:55Z</dcterms:created>
  <dcterms:modified xsi:type="dcterms:W3CDTF">2017-08-24T17:51:01Z</dcterms:modified>
</cp:coreProperties>
</file>